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CE5F87B-648F-BB4B-BDD4-6411D0A4ED4A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7"/>
            <p14:sldId id="266"/>
            <p14:sldId id="268"/>
            <p14:sldId id="269"/>
            <p14:sldId id="270"/>
            <p14:sldId id="271"/>
            <p14:sldId id="272"/>
            <p14:sldId id="273"/>
          </p14:sldIdLst>
        </p14:section>
        <p14:section name="Untitled Section" id="{2C3006C4-FDA2-BE41-9818-7D08FA1EFBF9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65"/>
  </p:normalViewPr>
  <p:slideViewPr>
    <p:cSldViewPr snapToGrid="0" snapToObjects="1">
      <p:cViewPr varScale="1">
        <p:scale>
          <a:sx n="90" d="100"/>
          <a:sy n="90" d="100"/>
        </p:scale>
        <p:origin x="232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C5544-8D9A-A94F-880B-FA6EA0426F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700" y="263143"/>
            <a:ext cx="8791575" cy="1978252"/>
          </a:xfrm>
        </p:spPr>
        <p:txBody>
          <a:bodyPr>
            <a:normAutofit fontScale="90000"/>
          </a:bodyPr>
          <a:lstStyle/>
          <a:p>
            <a:pPr algn="ctr"/>
            <a:r>
              <a:rPr lang="ro-RO" dirty="0" err="1">
                <a:solidFill>
                  <a:schemeClr val="bg1"/>
                </a:solidFill>
              </a:rPr>
              <a:t>Convolutional</a:t>
            </a:r>
            <a:r>
              <a:rPr lang="ro-RO" dirty="0">
                <a:solidFill>
                  <a:schemeClr val="bg1"/>
                </a:solidFill>
              </a:rPr>
              <a:t> neural </a:t>
            </a:r>
            <a:r>
              <a:rPr lang="ro-RO" dirty="0" err="1">
                <a:solidFill>
                  <a:schemeClr val="bg1"/>
                </a:solidFill>
              </a:rPr>
              <a:t>networks</a:t>
            </a:r>
            <a:r>
              <a:rPr lang="ro-RO" dirty="0">
                <a:solidFill>
                  <a:schemeClr val="bg1"/>
                </a:solidFill>
              </a:rPr>
              <a:t>(CNN) </a:t>
            </a:r>
            <a:br>
              <a:rPr lang="ro-RO" dirty="0">
                <a:solidFill>
                  <a:schemeClr val="bg1"/>
                </a:solidFill>
              </a:rPr>
            </a:br>
            <a:r>
              <a:rPr lang="ro-RO" dirty="0">
                <a:solidFill>
                  <a:schemeClr val="bg1"/>
                </a:solidFill>
              </a:rPr>
              <a:t>– </a:t>
            </a:r>
            <a:r>
              <a:rPr lang="ro-RO" dirty="0" err="1">
                <a:solidFill>
                  <a:schemeClr val="bg1"/>
                </a:solidFill>
              </a:rPr>
              <a:t>not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that</a:t>
            </a:r>
            <a:r>
              <a:rPr lang="ro-RO" dirty="0">
                <a:solidFill>
                  <a:schemeClr val="bg1"/>
                </a:solidFill>
              </a:rPr>
              <a:t> CNN </a:t>
            </a:r>
            <a:r>
              <a:rPr lang="ro-RO" dirty="0">
                <a:solidFill>
                  <a:schemeClr val="bg1"/>
                </a:solidFill>
                <a:sym typeface="Wingdings" pitchFamily="2" charset="2"/>
              </a:rPr>
              <a:t> 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A15604-F7EB-7F40-ADEB-2CE7A69D2E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9819" y="2516909"/>
            <a:ext cx="9805825" cy="330402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ro-RO" dirty="0" err="1">
                <a:solidFill>
                  <a:schemeClr val="bg1"/>
                </a:solidFill>
              </a:rPr>
              <a:t>Short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introduction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to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what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convolutional</a:t>
            </a:r>
            <a:r>
              <a:rPr lang="ro-RO" dirty="0">
                <a:solidFill>
                  <a:schemeClr val="bg1"/>
                </a:solidFill>
              </a:rPr>
              <a:t> neural </a:t>
            </a:r>
            <a:r>
              <a:rPr lang="ro-RO" dirty="0" err="1">
                <a:solidFill>
                  <a:schemeClr val="bg1"/>
                </a:solidFill>
              </a:rPr>
              <a:t>networks</a:t>
            </a:r>
            <a:r>
              <a:rPr lang="ro-RO" dirty="0">
                <a:solidFill>
                  <a:schemeClr val="bg1"/>
                </a:solidFill>
              </a:rPr>
              <a:t> are</a:t>
            </a:r>
          </a:p>
          <a:p>
            <a:pPr marL="457200" indent="-457200">
              <a:buFont typeface="+mj-lt"/>
              <a:buAutoNum type="arabicPeriod"/>
            </a:pPr>
            <a:r>
              <a:rPr lang="ro-RO" dirty="0" err="1">
                <a:solidFill>
                  <a:schemeClr val="bg1"/>
                </a:solidFill>
              </a:rPr>
              <a:t>How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cNN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work</a:t>
            </a:r>
            <a:endParaRPr lang="ro-RO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ro-RO" dirty="0" err="1">
                <a:solidFill>
                  <a:schemeClr val="bg1"/>
                </a:solidFill>
              </a:rPr>
              <a:t>Patterns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when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designing</a:t>
            </a:r>
            <a:r>
              <a:rPr lang="ro-RO" dirty="0">
                <a:solidFill>
                  <a:schemeClr val="bg1"/>
                </a:solidFill>
              </a:rPr>
              <a:t> CNNS</a:t>
            </a:r>
          </a:p>
          <a:p>
            <a:pPr marL="457200" indent="-457200">
              <a:buFont typeface="+mj-lt"/>
              <a:buAutoNum type="arabicPeriod"/>
            </a:pPr>
            <a:r>
              <a:rPr lang="ro-RO" dirty="0">
                <a:solidFill>
                  <a:schemeClr val="bg1"/>
                </a:solidFill>
              </a:rPr>
              <a:t>KNOWN CNN ARCHITECTURES( ALEXNET, </a:t>
            </a:r>
            <a:r>
              <a:rPr lang="ro-RO" dirty="0" err="1">
                <a:solidFill>
                  <a:schemeClr val="bg1"/>
                </a:solidFill>
              </a:rPr>
              <a:t>VGGNet</a:t>
            </a:r>
            <a:r>
              <a:rPr lang="ro-RO" dirty="0">
                <a:solidFill>
                  <a:schemeClr val="bg1"/>
                </a:solidFill>
              </a:rPr>
              <a:t>, </a:t>
            </a:r>
            <a:r>
              <a:rPr lang="ro-RO" dirty="0" err="1">
                <a:solidFill>
                  <a:schemeClr val="bg1"/>
                </a:solidFill>
              </a:rPr>
              <a:t>googlenet</a:t>
            </a:r>
            <a:r>
              <a:rPr lang="ro-RO" dirty="0">
                <a:solidFill>
                  <a:schemeClr val="bg1"/>
                </a:solidFill>
              </a:rPr>
              <a:t>, </a:t>
            </a:r>
            <a:r>
              <a:rPr lang="ro-RO" dirty="0" err="1">
                <a:solidFill>
                  <a:schemeClr val="bg1"/>
                </a:solidFill>
              </a:rPr>
              <a:t>resnet</a:t>
            </a:r>
            <a:r>
              <a:rPr lang="ro-RO" dirty="0">
                <a:solidFill>
                  <a:schemeClr val="bg1"/>
                </a:solidFill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o-RO" dirty="0" err="1">
                <a:solidFill>
                  <a:schemeClr val="bg1"/>
                </a:solidFill>
              </a:rPr>
              <a:t>Some</a:t>
            </a:r>
            <a:r>
              <a:rPr lang="ro-RO" dirty="0">
                <a:solidFill>
                  <a:schemeClr val="bg1"/>
                </a:solidFill>
              </a:rPr>
              <a:t> code </a:t>
            </a:r>
            <a:r>
              <a:rPr lang="ro-RO" dirty="0" err="1">
                <a:solidFill>
                  <a:schemeClr val="bg1"/>
                </a:solidFill>
              </a:rPr>
              <a:t>and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some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fun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uses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>
                <a:solidFill>
                  <a:schemeClr val="bg1"/>
                </a:solidFill>
                <a:sym typeface="Wingdings" pitchFamily="2" charset="2"/>
              </a:rPr>
              <a:t></a:t>
            </a:r>
            <a:endParaRPr lang="ro-R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209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4A17F61-BD91-924D-B0E2-846209E38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7112" y="692149"/>
            <a:ext cx="9905999" cy="5408614"/>
          </a:xfrm>
        </p:spPr>
        <p:txBody>
          <a:bodyPr/>
          <a:lstStyle/>
          <a:p>
            <a:r>
              <a:rPr lang="ro-RO" dirty="0" err="1">
                <a:solidFill>
                  <a:schemeClr val="bg1"/>
                </a:solidFill>
              </a:rPr>
              <a:t>Activation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function</a:t>
            </a:r>
            <a:r>
              <a:rPr lang="ro-RO" dirty="0">
                <a:solidFill>
                  <a:schemeClr val="bg1"/>
                </a:solidFill>
              </a:rPr>
              <a:t>: RELU(</a:t>
            </a:r>
            <a:r>
              <a:rPr lang="ro-RO" dirty="0" err="1">
                <a:solidFill>
                  <a:schemeClr val="bg1"/>
                </a:solidFill>
              </a:rPr>
              <a:t>to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avoid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vanishing</a:t>
            </a:r>
            <a:r>
              <a:rPr lang="ro-RO" dirty="0">
                <a:solidFill>
                  <a:schemeClr val="bg1"/>
                </a:solidFill>
              </a:rPr>
              <a:t> gradient)</a:t>
            </a:r>
          </a:p>
          <a:p>
            <a:r>
              <a:rPr lang="ro-RO" dirty="0" err="1">
                <a:solidFill>
                  <a:schemeClr val="bg1"/>
                </a:solidFill>
              </a:rPr>
              <a:t>Dropout</a:t>
            </a:r>
            <a:r>
              <a:rPr lang="ro-RO" dirty="0">
                <a:solidFill>
                  <a:schemeClr val="bg1"/>
                </a:solidFill>
              </a:rPr>
              <a:t>: </a:t>
            </a:r>
            <a:r>
              <a:rPr lang="ro-RO" dirty="0" err="1">
                <a:solidFill>
                  <a:schemeClr val="bg1"/>
                </a:solidFill>
              </a:rPr>
              <a:t>used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only</a:t>
            </a:r>
            <a:r>
              <a:rPr lang="ro-RO" dirty="0">
                <a:solidFill>
                  <a:schemeClr val="bg1"/>
                </a:solidFill>
              </a:rPr>
              <a:t> in </a:t>
            </a:r>
            <a:r>
              <a:rPr lang="ro-RO" dirty="0" err="1">
                <a:solidFill>
                  <a:schemeClr val="bg1"/>
                </a:solidFill>
              </a:rPr>
              <a:t>fully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connected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layers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after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each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one</a:t>
            </a:r>
            <a:endParaRPr lang="ro-RO" dirty="0">
              <a:solidFill>
                <a:schemeClr val="bg1"/>
              </a:solidFill>
            </a:endParaRPr>
          </a:p>
          <a:p>
            <a:r>
              <a:rPr lang="ro-RO" dirty="0">
                <a:solidFill>
                  <a:schemeClr val="bg1"/>
                </a:solidFill>
              </a:rPr>
              <a:t>Data </a:t>
            </a:r>
            <a:r>
              <a:rPr lang="ro-RO" dirty="0" err="1">
                <a:solidFill>
                  <a:schemeClr val="bg1"/>
                </a:solidFill>
              </a:rPr>
              <a:t>Augmentation</a:t>
            </a:r>
            <a:r>
              <a:rPr lang="ro-RO" dirty="0">
                <a:solidFill>
                  <a:schemeClr val="bg1"/>
                </a:solidFill>
              </a:rPr>
              <a:t>: </a:t>
            </a:r>
            <a:r>
              <a:rPr lang="ro-RO" dirty="0" err="1">
                <a:solidFill>
                  <a:schemeClr val="bg1"/>
                </a:solidFill>
              </a:rPr>
              <a:t>the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images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was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flipped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and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rotated</a:t>
            </a:r>
            <a:r>
              <a:rPr lang="ro-RO" dirty="0">
                <a:solidFill>
                  <a:schemeClr val="bg1"/>
                </a:solidFill>
              </a:rPr>
              <a:t> in </a:t>
            </a:r>
            <a:r>
              <a:rPr lang="ro-RO" dirty="0" err="1">
                <a:solidFill>
                  <a:schemeClr val="bg1"/>
                </a:solidFill>
              </a:rPr>
              <a:t>different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positions</a:t>
            </a:r>
            <a:endParaRPr lang="ro-RO" dirty="0">
              <a:solidFill>
                <a:schemeClr val="bg1"/>
              </a:solidFill>
            </a:endParaRPr>
          </a:p>
          <a:p>
            <a:r>
              <a:rPr lang="ro-RO" dirty="0" err="1">
                <a:solidFill>
                  <a:schemeClr val="bg1"/>
                </a:solidFill>
              </a:rPr>
              <a:t>Batch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Normalization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to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avoid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Covariate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Shift</a:t>
            </a:r>
            <a:endParaRPr lang="ro-RO" dirty="0">
              <a:solidFill>
                <a:schemeClr val="bg1"/>
              </a:solidFill>
            </a:endParaRPr>
          </a:p>
          <a:p>
            <a:r>
              <a:rPr lang="ro-RO" dirty="0">
                <a:solidFill>
                  <a:schemeClr val="bg1"/>
                </a:solidFill>
              </a:rPr>
              <a:t>L2 </a:t>
            </a:r>
            <a:r>
              <a:rPr lang="ro-RO" dirty="0" err="1">
                <a:solidFill>
                  <a:schemeClr val="bg1"/>
                </a:solidFill>
              </a:rPr>
              <a:t>regularization</a:t>
            </a:r>
            <a:endParaRPr lang="ro-RO" dirty="0">
              <a:solidFill>
                <a:schemeClr val="bg1"/>
              </a:solidFill>
            </a:endParaRPr>
          </a:p>
          <a:p>
            <a:r>
              <a:rPr lang="ro-RO" dirty="0">
                <a:solidFill>
                  <a:schemeClr val="bg1"/>
                </a:solidFill>
              </a:rPr>
              <a:t>Max </a:t>
            </a:r>
            <a:r>
              <a:rPr lang="ro-RO" dirty="0" err="1">
                <a:solidFill>
                  <a:schemeClr val="bg1"/>
                </a:solidFill>
              </a:rPr>
              <a:t>Pooling</a:t>
            </a:r>
            <a:endParaRPr lang="ro-R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032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0BAB8-9F5F-294D-B521-8F9A97EE9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>
                <a:solidFill>
                  <a:schemeClr val="bg1"/>
                </a:solidFill>
              </a:rPr>
              <a:t>VGG -  Visual </a:t>
            </a:r>
            <a:r>
              <a:rPr lang="ro-RO" dirty="0" err="1">
                <a:solidFill>
                  <a:schemeClr val="bg1"/>
                </a:solidFill>
              </a:rPr>
              <a:t>Geometry</a:t>
            </a:r>
            <a:r>
              <a:rPr lang="ro-RO" dirty="0">
                <a:solidFill>
                  <a:schemeClr val="bg1"/>
                </a:solidFill>
              </a:rPr>
              <a:t> Group at Oxford University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25F342-1D44-4242-A0FD-2F67BD8592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649175"/>
            <a:ext cx="9906000" cy="2742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87A94A-B582-244E-B06E-6628175C8088}"/>
              </a:ext>
            </a:extLst>
          </p:cNvPr>
          <p:cNvSpPr txBox="1"/>
          <p:nvPr/>
        </p:nvSpPr>
        <p:spPr>
          <a:xfrm>
            <a:off x="2520176" y="10705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5973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C68D3-1B3E-F545-A4E5-13F58CAE4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614363"/>
            <a:ext cx="9905999" cy="5176838"/>
          </a:xfrm>
        </p:spPr>
        <p:txBody>
          <a:bodyPr/>
          <a:lstStyle/>
          <a:p>
            <a:r>
              <a:rPr lang="ro-RO" dirty="0">
                <a:solidFill>
                  <a:schemeClr val="bg1"/>
                </a:solidFill>
              </a:rPr>
              <a:t>No </a:t>
            </a:r>
            <a:r>
              <a:rPr lang="ro-RO" dirty="0" err="1">
                <a:solidFill>
                  <a:schemeClr val="bg1"/>
                </a:solidFill>
              </a:rPr>
              <a:t>new</a:t>
            </a:r>
            <a:r>
              <a:rPr lang="ro-RO" dirty="0">
                <a:solidFill>
                  <a:schemeClr val="bg1"/>
                </a:solidFill>
              </a:rPr>
              <a:t> „</a:t>
            </a:r>
            <a:r>
              <a:rPr lang="ro-RO" dirty="0" err="1">
                <a:solidFill>
                  <a:schemeClr val="bg1"/>
                </a:solidFill>
              </a:rPr>
              <a:t>block</a:t>
            </a:r>
            <a:r>
              <a:rPr lang="ro-RO" dirty="0">
                <a:solidFill>
                  <a:schemeClr val="bg1"/>
                </a:solidFill>
              </a:rPr>
              <a:t>” </a:t>
            </a:r>
            <a:r>
              <a:rPr lang="ro-RO" dirty="0" err="1">
                <a:solidFill>
                  <a:schemeClr val="bg1"/>
                </a:solidFill>
              </a:rPr>
              <a:t>from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AlexNet</a:t>
            </a:r>
            <a:endParaRPr lang="ro-RO" dirty="0">
              <a:solidFill>
                <a:schemeClr val="bg1"/>
              </a:solidFill>
            </a:endParaRPr>
          </a:p>
          <a:p>
            <a:r>
              <a:rPr lang="ro-RO" dirty="0">
                <a:solidFill>
                  <a:schemeClr val="bg1"/>
                </a:solidFill>
              </a:rPr>
              <a:t>The mai </a:t>
            </a:r>
            <a:r>
              <a:rPr lang="ro-RO" dirty="0" err="1">
                <a:solidFill>
                  <a:schemeClr val="bg1"/>
                </a:solidFill>
              </a:rPr>
              <a:t>difference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is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that</a:t>
            </a:r>
            <a:r>
              <a:rPr lang="ro-RO" dirty="0">
                <a:solidFill>
                  <a:schemeClr val="bg1"/>
                </a:solidFill>
              </a:rPr>
              <a:t> in </a:t>
            </a:r>
            <a:r>
              <a:rPr lang="ro-RO" dirty="0" err="1">
                <a:solidFill>
                  <a:schemeClr val="bg1"/>
                </a:solidFill>
              </a:rPr>
              <a:t>VGGNet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they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use</a:t>
            </a:r>
            <a:r>
              <a:rPr lang="ro-RO" dirty="0">
                <a:solidFill>
                  <a:schemeClr val="bg1"/>
                </a:solidFill>
              </a:rPr>
              <a:t> 3X3 pool </a:t>
            </a:r>
            <a:r>
              <a:rPr lang="ro-RO" dirty="0" err="1">
                <a:solidFill>
                  <a:schemeClr val="bg1"/>
                </a:solidFill>
              </a:rPr>
              <a:t>size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filter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and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not</a:t>
            </a:r>
            <a:r>
              <a:rPr lang="ro-RO" dirty="0">
                <a:solidFill>
                  <a:schemeClr val="bg1"/>
                </a:solidFill>
              </a:rPr>
              <a:t> of </a:t>
            </a:r>
            <a:r>
              <a:rPr lang="ro-RO" dirty="0" err="1">
                <a:solidFill>
                  <a:schemeClr val="bg1"/>
                </a:solidFill>
              </a:rPr>
              <a:t>varying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size</a:t>
            </a:r>
            <a:endParaRPr lang="ro-RO" dirty="0">
              <a:solidFill>
                <a:schemeClr val="bg1"/>
              </a:solidFill>
            </a:endParaRPr>
          </a:p>
          <a:p>
            <a:r>
              <a:rPr lang="ro-RO" dirty="0" err="1">
                <a:solidFill>
                  <a:schemeClr val="bg1"/>
                </a:solidFill>
              </a:rPr>
              <a:t>Two</a:t>
            </a:r>
            <a:r>
              <a:rPr lang="ro-RO" dirty="0">
                <a:solidFill>
                  <a:schemeClr val="bg1"/>
                </a:solidFill>
              </a:rPr>
              <a:t> 3X3 </a:t>
            </a:r>
            <a:r>
              <a:rPr lang="ro-RO" dirty="0" err="1">
                <a:solidFill>
                  <a:schemeClr val="bg1"/>
                </a:solidFill>
              </a:rPr>
              <a:t>filters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with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no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pooling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between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them</a:t>
            </a:r>
            <a:r>
              <a:rPr lang="ro-RO" dirty="0">
                <a:solidFill>
                  <a:schemeClr val="bg1"/>
                </a:solidFill>
              </a:rPr>
              <a:t> act </a:t>
            </a:r>
            <a:r>
              <a:rPr lang="ro-RO" dirty="0" err="1">
                <a:solidFill>
                  <a:schemeClr val="bg1"/>
                </a:solidFill>
              </a:rPr>
              <a:t>like</a:t>
            </a:r>
            <a:r>
              <a:rPr lang="ro-RO" dirty="0">
                <a:solidFill>
                  <a:schemeClr val="bg1"/>
                </a:solidFill>
              </a:rPr>
              <a:t> a 5X5 </a:t>
            </a:r>
            <a:r>
              <a:rPr lang="ro-RO" dirty="0" err="1">
                <a:solidFill>
                  <a:schemeClr val="bg1"/>
                </a:solidFill>
              </a:rPr>
              <a:t>filter</a:t>
            </a:r>
            <a:r>
              <a:rPr lang="ro-RO" dirty="0">
                <a:solidFill>
                  <a:schemeClr val="bg1"/>
                </a:solidFill>
              </a:rPr>
              <a:t>, </a:t>
            </a:r>
            <a:r>
              <a:rPr lang="ro-RO" dirty="0" err="1">
                <a:solidFill>
                  <a:schemeClr val="bg1"/>
                </a:solidFill>
              </a:rPr>
              <a:t>three</a:t>
            </a:r>
            <a:r>
              <a:rPr lang="ro-RO" dirty="0">
                <a:solidFill>
                  <a:schemeClr val="bg1"/>
                </a:solidFill>
              </a:rPr>
              <a:t> act as a 7X7. </a:t>
            </a:r>
            <a:r>
              <a:rPr lang="ro-RO" dirty="0" err="1">
                <a:solidFill>
                  <a:schemeClr val="bg1"/>
                </a:solidFill>
              </a:rPr>
              <a:t>Decreases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the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number</a:t>
            </a:r>
            <a:r>
              <a:rPr lang="ro-RO" dirty="0">
                <a:solidFill>
                  <a:schemeClr val="bg1"/>
                </a:solidFill>
              </a:rPr>
              <a:t> of training </a:t>
            </a:r>
            <a:r>
              <a:rPr lang="ro-RO" dirty="0" err="1">
                <a:solidFill>
                  <a:schemeClr val="bg1"/>
                </a:solidFill>
              </a:rPr>
              <a:t>params</a:t>
            </a:r>
            <a:r>
              <a:rPr lang="ro-RO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4753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07862-36A7-E043-BE9E-BAB2C9A8C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solidFill>
                  <a:schemeClr val="bg1"/>
                </a:solidFill>
              </a:rPr>
              <a:t>Inception</a:t>
            </a:r>
            <a:r>
              <a:rPr lang="ro-RO" dirty="0">
                <a:solidFill>
                  <a:schemeClr val="bg1"/>
                </a:solidFill>
              </a:rPr>
              <a:t>/ </a:t>
            </a:r>
            <a:r>
              <a:rPr lang="ro-RO" dirty="0" err="1">
                <a:solidFill>
                  <a:schemeClr val="bg1"/>
                </a:solidFill>
              </a:rPr>
              <a:t>googlenet</a:t>
            </a:r>
            <a:endParaRPr lang="ro-RO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B1DE3F-BD5E-0446-8E92-7C2A40AFA55B}"/>
              </a:ext>
            </a:extLst>
          </p:cNvPr>
          <p:cNvSpPr txBox="1"/>
          <p:nvPr/>
        </p:nvSpPr>
        <p:spPr>
          <a:xfrm>
            <a:off x="1243013" y="2097088"/>
            <a:ext cx="54006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200" dirty="0" err="1">
                <a:solidFill>
                  <a:schemeClr val="bg1"/>
                </a:solidFill>
              </a:rPr>
              <a:t>Is</a:t>
            </a:r>
            <a:r>
              <a:rPr lang="ro-RO" sz="3200" dirty="0">
                <a:solidFill>
                  <a:schemeClr val="bg1"/>
                </a:solidFill>
              </a:rPr>
              <a:t> </a:t>
            </a:r>
            <a:r>
              <a:rPr lang="ro-RO" sz="3200" dirty="0" err="1">
                <a:solidFill>
                  <a:schemeClr val="bg1"/>
                </a:solidFill>
              </a:rPr>
              <a:t>formed</a:t>
            </a:r>
            <a:r>
              <a:rPr lang="ro-RO" sz="3200" dirty="0">
                <a:solidFill>
                  <a:schemeClr val="bg1"/>
                </a:solidFill>
              </a:rPr>
              <a:t> </a:t>
            </a:r>
            <a:r>
              <a:rPr lang="ro-RO" sz="3200" dirty="0" err="1">
                <a:solidFill>
                  <a:schemeClr val="bg1"/>
                </a:solidFill>
              </a:rPr>
              <a:t>from</a:t>
            </a:r>
            <a:r>
              <a:rPr lang="ro-RO" sz="3200" dirty="0">
                <a:solidFill>
                  <a:schemeClr val="bg1"/>
                </a:solidFill>
              </a:rPr>
              <a:t> multiple </a:t>
            </a:r>
            <a:r>
              <a:rPr lang="ro-RO" sz="3200" dirty="0" err="1">
                <a:solidFill>
                  <a:schemeClr val="bg1"/>
                </a:solidFill>
              </a:rPr>
              <a:t>inception</a:t>
            </a:r>
            <a:r>
              <a:rPr lang="ro-RO" sz="3200" dirty="0">
                <a:solidFill>
                  <a:schemeClr val="bg1"/>
                </a:solidFill>
              </a:rPr>
              <a:t> </a:t>
            </a:r>
            <a:r>
              <a:rPr lang="ro-RO" sz="3200" dirty="0" err="1">
                <a:solidFill>
                  <a:schemeClr val="bg1"/>
                </a:solidFill>
              </a:rPr>
              <a:t>modules</a:t>
            </a:r>
            <a:r>
              <a:rPr lang="ro-RO" sz="3200" dirty="0">
                <a:solidFill>
                  <a:schemeClr val="bg1"/>
                </a:solidFill>
              </a:rPr>
              <a:t> </a:t>
            </a:r>
            <a:r>
              <a:rPr lang="ro-RO" sz="3200" dirty="0" err="1">
                <a:solidFill>
                  <a:schemeClr val="bg1"/>
                </a:solidFill>
              </a:rPr>
              <a:t>that</a:t>
            </a:r>
            <a:r>
              <a:rPr lang="ro-RO" sz="3200" dirty="0">
                <a:solidFill>
                  <a:schemeClr val="bg1"/>
                </a:solidFill>
              </a:rPr>
              <a:t> </a:t>
            </a:r>
            <a:r>
              <a:rPr lang="ro-RO" sz="3200" dirty="0" err="1">
                <a:solidFill>
                  <a:schemeClr val="bg1"/>
                </a:solidFill>
              </a:rPr>
              <a:t>contain</a:t>
            </a:r>
            <a:r>
              <a:rPr lang="ro-RO" sz="3200" dirty="0">
                <a:solidFill>
                  <a:schemeClr val="bg1"/>
                </a:solidFill>
              </a:rPr>
              <a:t> </a:t>
            </a:r>
            <a:r>
              <a:rPr lang="ro-RO" sz="3200" dirty="0" err="1">
                <a:solidFill>
                  <a:schemeClr val="bg1"/>
                </a:solidFill>
              </a:rPr>
              <a:t>various</a:t>
            </a:r>
            <a:r>
              <a:rPr lang="ro-RO" sz="3200" dirty="0">
                <a:solidFill>
                  <a:schemeClr val="bg1"/>
                </a:solidFill>
              </a:rPr>
              <a:t> COV </a:t>
            </a:r>
            <a:r>
              <a:rPr lang="ro-RO" sz="3200" dirty="0" err="1">
                <a:solidFill>
                  <a:schemeClr val="bg1"/>
                </a:solidFill>
              </a:rPr>
              <a:t>layers</a:t>
            </a:r>
            <a:r>
              <a:rPr lang="ro-RO" sz="3200" dirty="0">
                <a:solidFill>
                  <a:schemeClr val="bg1"/>
                </a:solidFill>
              </a:rPr>
              <a:t> </a:t>
            </a:r>
            <a:r>
              <a:rPr lang="ro-RO" sz="3200" dirty="0" err="1">
                <a:solidFill>
                  <a:schemeClr val="bg1"/>
                </a:solidFill>
              </a:rPr>
              <a:t>with</a:t>
            </a:r>
            <a:r>
              <a:rPr lang="ro-RO" sz="3200" dirty="0">
                <a:solidFill>
                  <a:schemeClr val="bg1"/>
                </a:solidFill>
              </a:rPr>
              <a:t> </a:t>
            </a:r>
            <a:r>
              <a:rPr lang="ro-RO" sz="3200" dirty="0" err="1">
                <a:solidFill>
                  <a:schemeClr val="bg1"/>
                </a:solidFill>
              </a:rPr>
              <a:t>different</a:t>
            </a:r>
            <a:r>
              <a:rPr lang="ro-RO" sz="3200" dirty="0">
                <a:solidFill>
                  <a:schemeClr val="bg1"/>
                </a:solidFill>
              </a:rPr>
              <a:t> pool </a:t>
            </a:r>
            <a:r>
              <a:rPr lang="ro-RO" sz="3200" dirty="0" err="1">
                <a:solidFill>
                  <a:schemeClr val="bg1"/>
                </a:solidFill>
              </a:rPr>
              <a:t>sizes</a:t>
            </a:r>
            <a:endParaRPr lang="ro-RO" sz="32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2612DB-F234-344D-BBB9-FA8B9BB27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988" y="370651"/>
            <a:ext cx="4264023" cy="608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08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9DE6E-CE95-B447-B32C-B7E9130B1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138" y="218468"/>
            <a:ext cx="9905998" cy="853095"/>
          </a:xfrm>
        </p:spPr>
        <p:txBody>
          <a:bodyPr/>
          <a:lstStyle/>
          <a:p>
            <a:r>
              <a:rPr lang="ro-RO" dirty="0" err="1"/>
              <a:t>Inception</a:t>
            </a:r>
            <a:r>
              <a:rPr lang="ro-RO" dirty="0"/>
              <a:t> module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01CEA7F-FB02-AA4B-B86D-8BCCFA261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7275" y="1071562"/>
            <a:ext cx="10215251" cy="4886325"/>
          </a:xfrm>
        </p:spPr>
      </p:pic>
    </p:spTree>
    <p:extLst>
      <p:ext uri="{BB962C8B-B14F-4D97-AF65-F5344CB8AC3E}">
        <p14:creationId xmlns:p14="http://schemas.microsoft.com/office/powerpoint/2010/main" val="2292831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13B89-058F-8E46-BF09-8CB8A3825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825" y="520700"/>
            <a:ext cx="9905999" cy="3541714"/>
          </a:xfrm>
        </p:spPr>
        <p:txBody>
          <a:bodyPr/>
          <a:lstStyle/>
          <a:p>
            <a:r>
              <a:rPr lang="ro-RO" dirty="0"/>
              <a:t>The 1X1 </a:t>
            </a:r>
            <a:r>
              <a:rPr lang="ro-RO" dirty="0" err="1"/>
              <a:t>componenet</a:t>
            </a:r>
            <a:r>
              <a:rPr lang="ro-RO" dirty="0"/>
              <a:t> </a:t>
            </a:r>
            <a:r>
              <a:rPr lang="ro-RO" dirty="0" err="1"/>
              <a:t>is</a:t>
            </a:r>
            <a:r>
              <a:rPr lang="ro-RO" dirty="0"/>
              <a:t> just for </a:t>
            </a:r>
            <a:r>
              <a:rPr lang="ro-RO" dirty="0" err="1"/>
              <a:t>depth</a:t>
            </a:r>
            <a:r>
              <a:rPr lang="ro-RO" dirty="0"/>
              <a:t> </a:t>
            </a:r>
            <a:r>
              <a:rPr lang="ro-RO" dirty="0" err="1"/>
              <a:t>reduction</a:t>
            </a:r>
            <a:r>
              <a:rPr lang="ro-RO" dirty="0"/>
              <a:t>. It </a:t>
            </a:r>
            <a:r>
              <a:rPr lang="ro-RO" dirty="0" err="1"/>
              <a:t>will</a:t>
            </a:r>
            <a:r>
              <a:rPr lang="ro-RO" dirty="0"/>
              <a:t> </a:t>
            </a:r>
            <a:r>
              <a:rPr lang="ro-RO" dirty="0" err="1"/>
              <a:t>maitain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height</a:t>
            </a:r>
            <a:r>
              <a:rPr lang="ro-RO" dirty="0"/>
              <a:t> </a:t>
            </a:r>
            <a:r>
              <a:rPr lang="ro-RO" dirty="0" err="1"/>
              <a:t>and</a:t>
            </a:r>
            <a:r>
              <a:rPr lang="ro-RO" dirty="0"/>
              <a:t> </a:t>
            </a:r>
            <a:r>
              <a:rPr lang="ro-RO" dirty="0" err="1"/>
              <a:t>width</a:t>
            </a:r>
            <a:r>
              <a:rPr lang="ro-RO" dirty="0"/>
              <a:t> of </a:t>
            </a:r>
            <a:r>
              <a:rPr lang="ro-RO" dirty="0" err="1"/>
              <a:t>the</a:t>
            </a:r>
            <a:r>
              <a:rPr lang="ro-RO" dirty="0"/>
              <a:t> input but </a:t>
            </a:r>
            <a:r>
              <a:rPr lang="ro-RO" dirty="0" err="1"/>
              <a:t>will</a:t>
            </a:r>
            <a:r>
              <a:rPr lang="ro-RO" dirty="0"/>
              <a:t> reduce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dimensionality</a:t>
            </a:r>
            <a:endParaRPr lang="ro-R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E268C5-71EE-A643-98C3-A1F92962F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426" y="1680417"/>
            <a:ext cx="8902411" cy="476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27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11B75-8958-714D-8A40-2E9124A09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RESNET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B9C4E-6A35-6145-B481-9E9CFE8A7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 err="1"/>
              <a:t>Was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first</a:t>
            </a:r>
            <a:r>
              <a:rPr lang="ro-RO" dirty="0"/>
              <a:t> </a:t>
            </a:r>
            <a:r>
              <a:rPr lang="ro-RO" dirty="0" err="1"/>
              <a:t>network</a:t>
            </a:r>
            <a:r>
              <a:rPr lang="ro-RO" dirty="0"/>
              <a:t> </a:t>
            </a:r>
            <a:r>
              <a:rPr lang="ro-RO" dirty="0" err="1"/>
              <a:t>to</a:t>
            </a:r>
            <a:r>
              <a:rPr lang="ro-RO" dirty="0"/>
              <a:t> test </a:t>
            </a:r>
            <a:r>
              <a:rPr lang="ro-RO" dirty="0" err="1"/>
              <a:t>how</a:t>
            </a:r>
            <a:r>
              <a:rPr lang="ro-RO" dirty="0"/>
              <a:t> </a:t>
            </a:r>
            <a:r>
              <a:rPr lang="ro-RO" dirty="0" err="1"/>
              <a:t>deep</a:t>
            </a:r>
            <a:r>
              <a:rPr lang="ro-RO" dirty="0"/>
              <a:t> </a:t>
            </a:r>
            <a:r>
              <a:rPr lang="ro-RO" dirty="0" err="1"/>
              <a:t>can</a:t>
            </a:r>
            <a:r>
              <a:rPr lang="ro-RO" dirty="0"/>
              <a:t> a neural </a:t>
            </a:r>
            <a:r>
              <a:rPr lang="ro-RO" dirty="0" err="1"/>
              <a:t>network</a:t>
            </a:r>
            <a:r>
              <a:rPr lang="ro-RO" dirty="0"/>
              <a:t> </a:t>
            </a:r>
            <a:r>
              <a:rPr lang="ro-RO" dirty="0" err="1"/>
              <a:t>can</a:t>
            </a:r>
            <a:r>
              <a:rPr lang="ro-RO" dirty="0"/>
              <a:t> </a:t>
            </a:r>
            <a:r>
              <a:rPr lang="ro-RO" dirty="0" err="1"/>
              <a:t>be</a:t>
            </a:r>
            <a:r>
              <a:rPr lang="ro-RO" dirty="0"/>
              <a:t> </a:t>
            </a:r>
            <a:r>
              <a:rPr lang="ro-RO" dirty="0" err="1"/>
              <a:t>architected</a:t>
            </a:r>
            <a:endParaRPr lang="ro-RO" dirty="0"/>
          </a:p>
          <a:p>
            <a:r>
              <a:rPr lang="ro-RO" dirty="0"/>
              <a:t>The </a:t>
            </a:r>
            <a:r>
              <a:rPr lang="ro-RO" dirty="0" err="1"/>
              <a:t>nouvel</a:t>
            </a:r>
            <a:r>
              <a:rPr lang="ro-RO" dirty="0"/>
              <a:t> </a:t>
            </a:r>
            <a:r>
              <a:rPr lang="ro-RO" dirty="0" err="1"/>
              <a:t>features</a:t>
            </a:r>
            <a:r>
              <a:rPr lang="ro-RO" dirty="0"/>
              <a:t> </a:t>
            </a:r>
            <a:r>
              <a:rPr lang="ro-RO" dirty="0" err="1"/>
              <a:t>were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ability</a:t>
            </a:r>
            <a:r>
              <a:rPr lang="ro-RO" dirty="0"/>
              <a:t> </a:t>
            </a:r>
            <a:r>
              <a:rPr lang="ro-RO" dirty="0" err="1"/>
              <a:t>to</a:t>
            </a:r>
            <a:r>
              <a:rPr lang="ro-RO" dirty="0"/>
              <a:t> bypass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vanishing</a:t>
            </a:r>
            <a:r>
              <a:rPr lang="ro-RO" dirty="0"/>
              <a:t> </a:t>
            </a:r>
            <a:r>
              <a:rPr lang="ro-RO" dirty="0" err="1"/>
              <a:t>and</a:t>
            </a:r>
            <a:r>
              <a:rPr lang="ro-RO" dirty="0"/>
              <a:t> </a:t>
            </a:r>
            <a:r>
              <a:rPr lang="ro-RO" dirty="0" err="1"/>
              <a:t>exploding</a:t>
            </a:r>
            <a:r>
              <a:rPr lang="ro-RO" dirty="0"/>
              <a:t> gradient </a:t>
            </a:r>
            <a:r>
              <a:rPr lang="ro-RO" dirty="0" err="1"/>
              <a:t>by</a:t>
            </a:r>
            <a:r>
              <a:rPr lang="ro-RO" dirty="0"/>
              <a:t> </a:t>
            </a:r>
            <a:r>
              <a:rPr lang="ro-RO" dirty="0" err="1"/>
              <a:t>using</a:t>
            </a:r>
            <a:r>
              <a:rPr lang="ro-RO" dirty="0"/>
              <a:t> a ”</a:t>
            </a:r>
            <a:r>
              <a:rPr lang="ro-RO" dirty="0" err="1"/>
              <a:t>skip</a:t>
            </a:r>
            <a:r>
              <a:rPr lang="ro-RO" dirty="0"/>
              <a:t> </a:t>
            </a:r>
            <a:r>
              <a:rPr lang="ro-RO" dirty="0" err="1"/>
              <a:t>connection</a:t>
            </a:r>
            <a:r>
              <a:rPr lang="ro-RO" dirty="0"/>
              <a:t>”</a:t>
            </a:r>
          </a:p>
          <a:p>
            <a:endParaRPr lang="ro-RO" dirty="0"/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171034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FB78C-6E75-C845-AAF3-D2849D6C8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Residual</a:t>
            </a:r>
            <a:r>
              <a:rPr lang="ro-RO" dirty="0"/>
              <a:t> </a:t>
            </a:r>
            <a:r>
              <a:rPr lang="ro-RO" dirty="0" err="1"/>
              <a:t>block</a:t>
            </a:r>
            <a:endParaRPr lang="ro-R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BED757-4AE1-6543-BA13-865500BB9B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0754" y="2886074"/>
            <a:ext cx="10787315" cy="2900363"/>
          </a:xfrm>
        </p:spPr>
      </p:pic>
    </p:spTree>
    <p:extLst>
      <p:ext uri="{BB962C8B-B14F-4D97-AF65-F5344CB8AC3E}">
        <p14:creationId xmlns:p14="http://schemas.microsoft.com/office/powerpoint/2010/main" val="3230358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2A8775C-738B-2C4B-8AF9-BD36534331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0377" y="485776"/>
            <a:ext cx="9805261" cy="5143499"/>
          </a:xfrm>
        </p:spPr>
      </p:pic>
    </p:spTree>
    <p:extLst>
      <p:ext uri="{BB962C8B-B14F-4D97-AF65-F5344CB8AC3E}">
        <p14:creationId xmlns:p14="http://schemas.microsoft.com/office/powerpoint/2010/main" val="2965290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0F831-327A-7A4A-AF08-D084E2DE4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cap="none" dirty="0" err="1">
                <a:solidFill>
                  <a:schemeClr val="bg1"/>
                </a:solidFill>
              </a:rPr>
              <a:t>CNNs</a:t>
            </a:r>
            <a:r>
              <a:rPr lang="ro-RO" cap="none" dirty="0">
                <a:solidFill>
                  <a:schemeClr val="bg1"/>
                </a:solidFill>
              </a:rPr>
              <a:t> </a:t>
            </a:r>
            <a:r>
              <a:rPr lang="ro-RO" cap="none" dirty="0" err="1">
                <a:solidFill>
                  <a:schemeClr val="bg1"/>
                </a:solidFill>
              </a:rPr>
              <a:t>work</a:t>
            </a:r>
            <a:r>
              <a:rPr lang="ro-RO" cap="none" dirty="0">
                <a:solidFill>
                  <a:schemeClr val="bg1"/>
                </a:solidFill>
              </a:rPr>
              <a:t> in </a:t>
            </a:r>
            <a:r>
              <a:rPr lang="ro-RO" cap="none" dirty="0" err="1">
                <a:solidFill>
                  <a:schemeClr val="bg1"/>
                </a:solidFill>
              </a:rPr>
              <a:t>the</a:t>
            </a:r>
            <a:r>
              <a:rPr lang="ro-RO" cap="none" dirty="0">
                <a:solidFill>
                  <a:schemeClr val="bg1"/>
                </a:solidFill>
              </a:rPr>
              <a:t> same </a:t>
            </a:r>
            <a:r>
              <a:rPr lang="ro-RO" cap="none" dirty="0" err="1">
                <a:solidFill>
                  <a:schemeClr val="bg1"/>
                </a:solidFill>
              </a:rPr>
              <a:t>way</a:t>
            </a:r>
            <a:r>
              <a:rPr lang="ro-RO" cap="none" dirty="0">
                <a:solidFill>
                  <a:schemeClr val="bg1"/>
                </a:solidFill>
              </a:rPr>
              <a:t> as regular ANN, </a:t>
            </a:r>
            <a:r>
              <a:rPr lang="ro-RO" cap="none" dirty="0" err="1">
                <a:solidFill>
                  <a:schemeClr val="bg1"/>
                </a:solidFill>
              </a:rPr>
              <a:t>each</a:t>
            </a:r>
            <a:r>
              <a:rPr lang="ro-RO" cap="none" dirty="0">
                <a:solidFill>
                  <a:schemeClr val="bg1"/>
                </a:solidFill>
              </a:rPr>
              <a:t> </a:t>
            </a:r>
            <a:r>
              <a:rPr lang="ro-RO" cap="none" dirty="0" err="1">
                <a:solidFill>
                  <a:schemeClr val="bg1"/>
                </a:solidFill>
              </a:rPr>
              <a:t>layer</a:t>
            </a:r>
            <a:r>
              <a:rPr lang="ro-RO" cap="none" dirty="0">
                <a:solidFill>
                  <a:schemeClr val="bg1"/>
                </a:solidFill>
              </a:rPr>
              <a:t> of a CNN </a:t>
            </a:r>
            <a:r>
              <a:rPr lang="ro-RO" cap="none" dirty="0" err="1">
                <a:solidFill>
                  <a:schemeClr val="bg1"/>
                </a:solidFill>
              </a:rPr>
              <a:t>finds</a:t>
            </a:r>
            <a:r>
              <a:rPr lang="ro-RO" cap="none" dirty="0">
                <a:solidFill>
                  <a:schemeClr val="bg1"/>
                </a:solidFill>
              </a:rPr>
              <a:t> </a:t>
            </a:r>
            <a:r>
              <a:rPr lang="ro-RO" cap="none" dirty="0" err="1">
                <a:solidFill>
                  <a:schemeClr val="bg1"/>
                </a:solidFill>
              </a:rPr>
              <a:t>succesively</a:t>
            </a:r>
            <a:r>
              <a:rPr lang="ro-RO" cap="none" dirty="0">
                <a:solidFill>
                  <a:schemeClr val="bg1"/>
                </a:solidFill>
              </a:rPr>
              <a:t> complex </a:t>
            </a:r>
            <a:r>
              <a:rPr lang="ro-RO" cap="none" dirty="0" err="1">
                <a:solidFill>
                  <a:schemeClr val="bg1"/>
                </a:solidFill>
              </a:rPr>
              <a:t>features</a:t>
            </a:r>
            <a:endParaRPr lang="ro-RO" cap="none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C9D93-2432-E54F-B338-0E529C207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o-RO" dirty="0" err="1">
                <a:solidFill>
                  <a:schemeClr val="bg1"/>
                </a:solidFill>
              </a:rPr>
              <a:t>They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stack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neurons</a:t>
            </a:r>
            <a:r>
              <a:rPr lang="ro-RO" dirty="0">
                <a:solidFill>
                  <a:schemeClr val="bg1"/>
                </a:solidFill>
              </a:rPr>
              <a:t> in </a:t>
            </a:r>
            <a:r>
              <a:rPr lang="ro-RO" dirty="0" err="1">
                <a:solidFill>
                  <a:schemeClr val="bg1"/>
                </a:solidFill>
              </a:rPr>
              <a:t>hidden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layers</a:t>
            </a:r>
            <a:endParaRPr lang="ro-RO" dirty="0">
              <a:solidFill>
                <a:schemeClr val="bg1"/>
              </a:solidFill>
            </a:endParaRPr>
          </a:p>
          <a:p>
            <a:r>
              <a:rPr lang="ro-RO" dirty="0" err="1">
                <a:solidFill>
                  <a:schemeClr val="bg1"/>
                </a:solidFill>
              </a:rPr>
              <a:t>They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have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weights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that</a:t>
            </a:r>
            <a:r>
              <a:rPr lang="ro-RO" dirty="0">
                <a:solidFill>
                  <a:schemeClr val="bg1"/>
                </a:solidFill>
              </a:rPr>
              <a:t> are </a:t>
            </a:r>
            <a:r>
              <a:rPr lang="ro-RO" dirty="0" err="1">
                <a:solidFill>
                  <a:schemeClr val="bg1"/>
                </a:solidFill>
              </a:rPr>
              <a:t>randomly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initiated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and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learned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durin</a:t>
            </a:r>
            <a:r>
              <a:rPr lang="ro-RO" dirty="0">
                <a:solidFill>
                  <a:schemeClr val="bg1"/>
                </a:solidFill>
              </a:rPr>
              <a:t> training</a:t>
            </a:r>
          </a:p>
          <a:p>
            <a:r>
              <a:rPr lang="ro-RO" dirty="0" err="1">
                <a:solidFill>
                  <a:schemeClr val="bg1"/>
                </a:solidFill>
              </a:rPr>
              <a:t>They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still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apply</a:t>
            </a:r>
            <a:r>
              <a:rPr lang="ro-RO" dirty="0">
                <a:solidFill>
                  <a:schemeClr val="bg1"/>
                </a:solidFill>
              </a:rPr>
              <a:t> an </a:t>
            </a:r>
            <a:r>
              <a:rPr lang="ro-RO" dirty="0" err="1">
                <a:solidFill>
                  <a:schemeClr val="bg1"/>
                </a:solidFill>
              </a:rPr>
              <a:t>activation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function</a:t>
            </a:r>
            <a:endParaRPr lang="ro-RO" dirty="0">
              <a:solidFill>
                <a:schemeClr val="bg1"/>
              </a:solidFill>
            </a:endParaRPr>
          </a:p>
          <a:p>
            <a:r>
              <a:rPr lang="ro-RO" dirty="0" err="1">
                <a:solidFill>
                  <a:schemeClr val="bg1"/>
                </a:solidFill>
              </a:rPr>
              <a:t>They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still</a:t>
            </a:r>
            <a:r>
              <a:rPr lang="ro-RO" dirty="0">
                <a:solidFill>
                  <a:schemeClr val="bg1"/>
                </a:solidFill>
              </a:rPr>
              <a:t> calculate </a:t>
            </a:r>
            <a:r>
              <a:rPr lang="ro-RO" dirty="0" err="1">
                <a:solidFill>
                  <a:schemeClr val="bg1"/>
                </a:solidFill>
              </a:rPr>
              <a:t>the</a:t>
            </a:r>
            <a:r>
              <a:rPr lang="ro-RO" dirty="0">
                <a:solidFill>
                  <a:schemeClr val="bg1"/>
                </a:solidFill>
              </a:rPr>
              <a:t>  </a:t>
            </a:r>
            <a:r>
              <a:rPr lang="ro-RO" dirty="0" err="1">
                <a:solidFill>
                  <a:schemeClr val="bg1"/>
                </a:solidFill>
              </a:rPr>
              <a:t>error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and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then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backpropagte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the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error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to</a:t>
            </a:r>
            <a:r>
              <a:rPr lang="ro-RO" dirty="0">
                <a:solidFill>
                  <a:schemeClr val="bg1"/>
                </a:solidFill>
              </a:rPr>
              <a:t> update </a:t>
            </a:r>
            <a:r>
              <a:rPr lang="ro-RO" dirty="0" err="1">
                <a:solidFill>
                  <a:schemeClr val="bg1"/>
                </a:solidFill>
              </a:rPr>
              <a:t>the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weights</a:t>
            </a:r>
            <a:endParaRPr lang="ro-RO" dirty="0">
              <a:solidFill>
                <a:schemeClr val="bg1"/>
              </a:solidFill>
            </a:endParaRPr>
          </a:p>
          <a:p>
            <a:r>
              <a:rPr lang="ro-RO" dirty="0">
                <a:solidFill>
                  <a:schemeClr val="bg1"/>
                </a:solidFill>
              </a:rPr>
              <a:t>The </a:t>
            </a:r>
            <a:r>
              <a:rPr lang="ro-RO" dirty="0" err="1">
                <a:solidFill>
                  <a:schemeClr val="bg1"/>
                </a:solidFill>
              </a:rPr>
              <a:t>main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difference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is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that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they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use</a:t>
            </a:r>
            <a:r>
              <a:rPr lang="ro-RO" dirty="0">
                <a:solidFill>
                  <a:schemeClr val="bg1"/>
                </a:solidFill>
              </a:rPr>
              <a:t> ”special” </a:t>
            </a:r>
            <a:r>
              <a:rPr lang="ro-RO" dirty="0" err="1">
                <a:solidFill>
                  <a:schemeClr val="bg1"/>
                </a:solidFill>
              </a:rPr>
              <a:t>layers</a:t>
            </a:r>
            <a:r>
              <a:rPr lang="ro-RO" dirty="0">
                <a:solidFill>
                  <a:schemeClr val="bg1"/>
                </a:solidFill>
              </a:rPr>
              <a:t>/</a:t>
            </a:r>
            <a:r>
              <a:rPr lang="ro-RO" dirty="0" err="1">
                <a:solidFill>
                  <a:schemeClr val="bg1"/>
                </a:solidFill>
              </a:rPr>
              <a:t>modules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called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conolution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layers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instead</a:t>
            </a:r>
            <a:r>
              <a:rPr lang="ro-RO" dirty="0">
                <a:solidFill>
                  <a:schemeClr val="bg1"/>
                </a:solidFill>
              </a:rPr>
              <a:t> of </a:t>
            </a:r>
            <a:r>
              <a:rPr lang="ro-RO" dirty="0" err="1">
                <a:solidFill>
                  <a:schemeClr val="bg1"/>
                </a:solidFill>
              </a:rPr>
              <a:t>fully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connected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layers</a:t>
            </a:r>
            <a:endParaRPr lang="ro-R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731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E8A875-01E8-CE45-94D2-3E4978843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712" y="869795"/>
            <a:ext cx="10716321" cy="5163015"/>
          </a:xfrm>
        </p:spPr>
      </p:pic>
    </p:spTree>
    <p:extLst>
      <p:ext uri="{BB962C8B-B14F-4D97-AF65-F5344CB8AC3E}">
        <p14:creationId xmlns:p14="http://schemas.microsoft.com/office/powerpoint/2010/main" val="1754407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347F4-B10D-7147-9FDE-A2F9FDE8E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solidFill>
                  <a:schemeClr val="bg1"/>
                </a:solidFill>
              </a:rPr>
              <a:t>Why</a:t>
            </a:r>
            <a:r>
              <a:rPr lang="ro-RO" dirty="0">
                <a:solidFill>
                  <a:schemeClr val="bg1"/>
                </a:solidFill>
              </a:rPr>
              <a:t> are </a:t>
            </a:r>
            <a:r>
              <a:rPr lang="ro-RO" dirty="0" err="1">
                <a:solidFill>
                  <a:schemeClr val="bg1"/>
                </a:solidFill>
              </a:rPr>
              <a:t>convolutions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better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that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fully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connected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networks</a:t>
            </a:r>
            <a:r>
              <a:rPr lang="ro-RO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A792A-DED2-3E4E-9529-9C56EB9BB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 err="1">
                <a:solidFill>
                  <a:schemeClr val="bg1"/>
                </a:solidFill>
              </a:rPr>
              <a:t>MLPs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have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to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flatten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the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image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to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be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able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to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process</a:t>
            </a:r>
            <a:r>
              <a:rPr lang="ro-RO" dirty="0">
                <a:solidFill>
                  <a:schemeClr val="bg1"/>
                </a:solidFill>
              </a:rPr>
              <a:t> it(</a:t>
            </a:r>
            <a:r>
              <a:rPr lang="ro-RO" dirty="0" err="1">
                <a:solidFill>
                  <a:schemeClr val="bg1"/>
                </a:solidFill>
              </a:rPr>
              <a:t>loos</a:t>
            </a:r>
            <a:r>
              <a:rPr lang="ro-RO" dirty="0">
                <a:solidFill>
                  <a:schemeClr val="bg1"/>
                </a:solidFill>
              </a:rPr>
              <a:t> of </a:t>
            </a:r>
            <a:r>
              <a:rPr lang="ro-RO" dirty="0" err="1">
                <a:solidFill>
                  <a:schemeClr val="bg1"/>
                </a:solidFill>
              </a:rPr>
              <a:t>spatial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features</a:t>
            </a:r>
            <a:r>
              <a:rPr lang="ro-RO" dirty="0">
                <a:solidFill>
                  <a:schemeClr val="bg1"/>
                </a:solidFill>
              </a:rPr>
              <a:t>), </a:t>
            </a:r>
            <a:r>
              <a:rPr lang="ro-RO" dirty="0" err="1">
                <a:solidFill>
                  <a:schemeClr val="bg1"/>
                </a:solidFill>
              </a:rPr>
              <a:t>while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CNNs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can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treat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raw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images</a:t>
            </a:r>
            <a:r>
              <a:rPr lang="ro-RO" dirty="0">
                <a:solidFill>
                  <a:schemeClr val="bg1"/>
                </a:solidFill>
              </a:rPr>
              <a:t> as </a:t>
            </a:r>
            <a:r>
              <a:rPr lang="ro-RO" dirty="0" err="1">
                <a:solidFill>
                  <a:schemeClr val="bg1"/>
                </a:solidFill>
              </a:rPr>
              <a:t>the</a:t>
            </a:r>
            <a:r>
              <a:rPr lang="ro-RO" dirty="0">
                <a:solidFill>
                  <a:schemeClr val="bg1"/>
                </a:solidFill>
              </a:rPr>
              <a:t> input data</a:t>
            </a:r>
          </a:p>
          <a:p>
            <a:r>
              <a:rPr lang="ro-RO" dirty="0" err="1">
                <a:solidFill>
                  <a:schemeClr val="bg1"/>
                </a:solidFill>
              </a:rPr>
              <a:t>MLPs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have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fully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connected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layers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that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yield</a:t>
            </a:r>
            <a:r>
              <a:rPr lang="ro-RO" dirty="0">
                <a:solidFill>
                  <a:schemeClr val="bg1"/>
                </a:solidFill>
              </a:rPr>
              <a:t> a </a:t>
            </a:r>
            <a:r>
              <a:rPr lang="ro-RO" dirty="0" err="1">
                <a:solidFill>
                  <a:schemeClr val="bg1"/>
                </a:solidFill>
              </a:rPr>
              <a:t>very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high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computational</a:t>
            </a:r>
            <a:r>
              <a:rPr lang="ro-RO" dirty="0">
                <a:solidFill>
                  <a:schemeClr val="bg1"/>
                </a:solidFill>
              </a:rPr>
              <a:t> cost, </a:t>
            </a:r>
            <a:r>
              <a:rPr lang="ro-RO" dirty="0" err="1">
                <a:solidFill>
                  <a:schemeClr val="bg1"/>
                </a:solidFill>
              </a:rPr>
              <a:t>while</a:t>
            </a:r>
            <a:r>
              <a:rPr lang="ro-RO" dirty="0">
                <a:solidFill>
                  <a:schemeClr val="bg1"/>
                </a:solidFill>
              </a:rPr>
              <a:t> CNN are </a:t>
            </a:r>
            <a:r>
              <a:rPr lang="ro-RO" dirty="0" err="1">
                <a:solidFill>
                  <a:schemeClr val="bg1"/>
                </a:solidFill>
              </a:rPr>
              <a:t>locally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connected</a:t>
            </a:r>
            <a:r>
              <a:rPr lang="ro-RO" dirty="0">
                <a:solidFill>
                  <a:schemeClr val="bg1"/>
                </a:solidFill>
              </a:rPr>
              <a:t>(</a:t>
            </a:r>
            <a:r>
              <a:rPr lang="ro-RO" dirty="0" err="1">
                <a:solidFill>
                  <a:schemeClr val="bg1"/>
                </a:solidFill>
              </a:rPr>
              <a:t>the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nodes</a:t>
            </a:r>
            <a:r>
              <a:rPr lang="ro-RO" dirty="0">
                <a:solidFill>
                  <a:schemeClr val="bg1"/>
                </a:solidFill>
              </a:rPr>
              <a:t> are </a:t>
            </a:r>
            <a:r>
              <a:rPr lang="ro-RO" dirty="0" err="1">
                <a:solidFill>
                  <a:schemeClr val="bg1"/>
                </a:solidFill>
              </a:rPr>
              <a:t>connected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to</a:t>
            </a:r>
            <a:r>
              <a:rPr lang="ro-RO" dirty="0">
                <a:solidFill>
                  <a:schemeClr val="bg1"/>
                </a:solidFill>
              </a:rPr>
              <a:t> a </a:t>
            </a:r>
            <a:r>
              <a:rPr lang="ro-RO" dirty="0" err="1">
                <a:solidFill>
                  <a:schemeClr val="bg1"/>
                </a:solidFill>
              </a:rPr>
              <a:t>small</a:t>
            </a:r>
            <a:r>
              <a:rPr lang="ro-RO" dirty="0">
                <a:solidFill>
                  <a:schemeClr val="bg1"/>
                </a:solidFill>
              </a:rPr>
              <a:t> subset of </a:t>
            </a:r>
            <a:r>
              <a:rPr lang="ro-RO" dirty="0" err="1">
                <a:solidFill>
                  <a:schemeClr val="bg1"/>
                </a:solidFill>
              </a:rPr>
              <a:t>the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previous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layers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node</a:t>
            </a:r>
            <a:r>
              <a:rPr lang="ro-RO" dirty="0">
                <a:solidFill>
                  <a:schemeClr val="bg1"/>
                </a:solidFill>
              </a:rPr>
              <a:t>)</a:t>
            </a:r>
          </a:p>
          <a:p>
            <a:r>
              <a:rPr lang="ro-RO" dirty="0">
                <a:solidFill>
                  <a:schemeClr val="bg1"/>
                </a:solidFill>
              </a:rPr>
              <a:t>An </a:t>
            </a:r>
            <a:r>
              <a:rPr lang="ro-RO" dirty="0" err="1">
                <a:solidFill>
                  <a:schemeClr val="bg1"/>
                </a:solidFill>
              </a:rPr>
              <a:t>image</a:t>
            </a:r>
            <a:r>
              <a:rPr lang="ro-RO" dirty="0">
                <a:solidFill>
                  <a:schemeClr val="bg1"/>
                </a:solidFill>
              </a:rPr>
              <a:t> of 1000 X 1000 </a:t>
            </a:r>
            <a:r>
              <a:rPr lang="ro-RO" dirty="0" err="1">
                <a:solidFill>
                  <a:schemeClr val="bg1"/>
                </a:solidFill>
              </a:rPr>
              <a:t>and</a:t>
            </a:r>
            <a:r>
              <a:rPr lang="ro-RO" dirty="0">
                <a:solidFill>
                  <a:schemeClr val="bg1"/>
                </a:solidFill>
              </a:rPr>
              <a:t> 1000 </a:t>
            </a:r>
            <a:r>
              <a:rPr lang="ro-RO" dirty="0" err="1">
                <a:solidFill>
                  <a:schemeClr val="bg1"/>
                </a:solidFill>
              </a:rPr>
              <a:t>neurons</a:t>
            </a:r>
            <a:r>
              <a:rPr lang="ro-RO" dirty="0">
                <a:solidFill>
                  <a:schemeClr val="bg1"/>
                </a:solidFill>
              </a:rPr>
              <a:t>/</a:t>
            </a:r>
            <a:r>
              <a:rPr lang="ro-RO" dirty="0" err="1">
                <a:solidFill>
                  <a:schemeClr val="bg1"/>
                </a:solidFill>
              </a:rPr>
              <a:t>hidden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layer</a:t>
            </a:r>
            <a:r>
              <a:rPr lang="ro-RO" dirty="0">
                <a:solidFill>
                  <a:schemeClr val="bg1"/>
                </a:solidFill>
              </a:rPr>
              <a:t> a MLP </a:t>
            </a:r>
            <a:r>
              <a:rPr lang="ro-RO" dirty="0" err="1">
                <a:solidFill>
                  <a:schemeClr val="bg1"/>
                </a:solidFill>
              </a:rPr>
              <a:t>would</a:t>
            </a:r>
            <a:r>
              <a:rPr lang="ro-RO" dirty="0">
                <a:solidFill>
                  <a:schemeClr val="bg1"/>
                </a:solidFill>
              </a:rPr>
              <a:t> do 1 bilion </a:t>
            </a:r>
            <a:r>
              <a:rPr lang="ro-RO" dirty="0" err="1">
                <a:solidFill>
                  <a:schemeClr val="bg1"/>
                </a:solidFill>
              </a:rPr>
              <a:t>operations</a:t>
            </a:r>
            <a:r>
              <a:rPr lang="ro-RO" dirty="0">
                <a:solidFill>
                  <a:schemeClr val="bg1"/>
                </a:solidFill>
              </a:rPr>
              <a:t> just for </a:t>
            </a:r>
            <a:r>
              <a:rPr lang="ro-RO" dirty="0" err="1">
                <a:solidFill>
                  <a:schemeClr val="bg1"/>
                </a:solidFill>
              </a:rPr>
              <a:t>the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first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layer</a:t>
            </a:r>
            <a:r>
              <a:rPr lang="ro-RO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63134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4ECAA4-E3B6-7246-8805-345C963A2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8885" y="541735"/>
            <a:ext cx="5440750" cy="268096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8C21EA-19D5-FF4D-BE00-770D22D9FA88}"/>
              </a:ext>
            </a:extLst>
          </p:cNvPr>
          <p:cNvSpPr txBox="1"/>
          <p:nvPr/>
        </p:nvSpPr>
        <p:spPr>
          <a:xfrm>
            <a:off x="513343" y="541734"/>
            <a:ext cx="586554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3200" dirty="0" err="1">
                <a:solidFill>
                  <a:schemeClr val="bg1"/>
                </a:solidFill>
              </a:rPr>
              <a:t>Kernels</a:t>
            </a:r>
            <a:r>
              <a:rPr lang="ro-RO" sz="3200" dirty="0">
                <a:solidFill>
                  <a:schemeClr val="bg1"/>
                </a:solidFill>
              </a:rPr>
              <a:t> </a:t>
            </a:r>
            <a:r>
              <a:rPr lang="ro-RO" sz="3200" dirty="0" err="1">
                <a:solidFill>
                  <a:schemeClr val="bg1"/>
                </a:solidFill>
              </a:rPr>
              <a:t>to</a:t>
            </a:r>
            <a:r>
              <a:rPr lang="ro-RO" sz="3200" dirty="0">
                <a:solidFill>
                  <a:schemeClr val="bg1"/>
                </a:solidFill>
              </a:rPr>
              <a:t> </a:t>
            </a:r>
            <a:r>
              <a:rPr lang="ro-RO" sz="3200" dirty="0" err="1">
                <a:solidFill>
                  <a:schemeClr val="bg1"/>
                </a:solidFill>
              </a:rPr>
              <a:t>the</a:t>
            </a:r>
            <a:r>
              <a:rPr lang="ro-RO" sz="3200" dirty="0">
                <a:solidFill>
                  <a:schemeClr val="bg1"/>
                </a:solidFill>
              </a:rPr>
              <a:t> </a:t>
            </a:r>
            <a:r>
              <a:rPr lang="ro-RO" sz="3200" dirty="0" err="1">
                <a:solidFill>
                  <a:schemeClr val="bg1"/>
                </a:solidFill>
              </a:rPr>
              <a:t>rescue</a:t>
            </a:r>
            <a:r>
              <a:rPr lang="ro-RO" sz="3200" dirty="0">
                <a:solidFill>
                  <a:schemeClr val="bg1"/>
                </a:solidFill>
              </a:rPr>
              <a:t>(a </a:t>
            </a:r>
            <a:r>
              <a:rPr lang="ro-RO" sz="3200" dirty="0" err="1">
                <a:solidFill>
                  <a:schemeClr val="bg1"/>
                </a:solidFill>
              </a:rPr>
              <a:t>fancy</a:t>
            </a:r>
            <a:r>
              <a:rPr lang="ro-RO" sz="3200" dirty="0">
                <a:solidFill>
                  <a:schemeClr val="bg1"/>
                </a:solidFill>
              </a:rPr>
              <a:t> </a:t>
            </a:r>
            <a:r>
              <a:rPr lang="ro-RO" sz="3200" dirty="0" err="1">
                <a:solidFill>
                  <a:schemeClr val="bg1"/>
                </a:solidFill>
              </a:rPr>
              <a:t>name</a:t>
            </a:r>
            <a:r>
              <a:rPr lang="ro-RO" sz="3200" dirty="0">
                <a:solidFill>
                  <a:schemeClr val="bg1"/>
                </a:solidFill>
              </a:rPr>
              <a:t> for 2D </a:t>
            </a:r>
            <a:r>
              <a:rPr lang="ro-RO" sz="3200" dirty="0" err="1">
                <a:solidFill>
                  <a:schemeClr val="bg1"/>
                </a:solidFill>
              </a:rPr>
              <a:t>matrix</a:t>
            </a:r>
            <a:r>
              <a:rPr lang="ro-RO" sz="3200" dirty="0">
                <a:solidFill>
                  <a:schemeClr val="bg1"/>
                </a:solidFill>
              </a:rPr>
              <a:t>, </a:t>
            </a:r>
            <a:r>
              <a:rPr lang="ro-RO" sz="3200" dirty="0" err="1">
                <a:solidFill>
                  <a:schemeClr val="bg1"/>
                </a:solidFill>
              </a:rPr>
              <a:t>also</a:t>
            </a:r>
            <a:r>
              <a:rPr lang="ro-RO" sz="3200" dirty="0">
                <a:solidFill>
                  <a:schemeClr val="bg1"/>
                </a:solidFill>
              </a:rPr>
              <a:t> </a:t>
            </a:r>
            <a:r>
              <a:rPr lang="ro-RO" sz="3200" dirty="0" err="1">
                <a:solidFill>
                  <a:schemeClr val="bg1"/>
                </a:solidFill>
              </a:rPr>
              <a:t>known</a:t>
            </a:r>
            <a:r>
              <a:rPr lang="ro-RO" sz="3200" dirty="0">
                <a:solidFill>
                  <a:schemeClr val="bg1"/>
                </a:solidFill>
              </a:rPr>
              <a:t> as </a:t>
            </a:r>
            <a:r>
              <a:rPr lang="ro-RO" sz="3200" dirty="0" err="1">
                <a:solidFill>
                  <a:schemeClr val="bg1"/>
                </a:solidFill>
              </a:rPr>
              <a:t>filters</a:t>
            </a:r>
            <a:r>
              <a:rPr lang="ro-RO" sz="3200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3200" dirty="0">
                <a:solidFill>
                  <a:schemeClr val="bg1"/>
                </a:solidFill>
              </a:rPr>
              <a:t>In </a:t>
            </a:r>
            <a:r>
              <a:rPr lang="ro-RO" sz="3200" dirty="0" err="1">
                <a:solidFill>
                  <a:schemeClr val="bg1"/>
                </a:solidFill>
              </a:rPr>
              <a:t>CNNs</a:t>
            </a:r>
            <a:r>
              <a:rPr lang="ro-RO" sz="3200" dirty="0">
                <a:solidFill>
                  <a:schemeClr val="bg1"/>
                </a:solidFill>
              </a:rPr>
              <a:t> </a:t>
            </a:r>
            <a:r>
              <a:rPr lang="ro-RO" sz="3200" dirty="0" err="1">
                <a:solidFill>
                  <a:schemeClr val="bg1"/>
                </a:solidFill>
              </a:rPr>
              <a:t>the</a:t>
            </a:r>
            <a:r>
              <a:rPr lang="ro-RO" sz="3200" dirty="0">
                <a:solidFill>
                  <a:schemeClr val="bg1"/>
                </a:solidFill>
              </a:rPr>
              <a:t> </a:t>
            </a:r>
            <a:r>
              <a:rPr lang="ro-RO" sz="3200" dirty="0" err="1">
                <a:solidFill>
                  <a:schemeClr val="bg1"/>
                </a:solidFill>
              </a:rPr>
              <a:t>kernel</a:t>
            </a:r>
            <a:r>
              <a:rPr lang="ro-RO" sz="3200" dirty="0">
                <a:solidFill>
                  <a:schemeClr val="bg1"/>
                </a:solidFill>
              </a:rPr>
              <a:t> </a:t>
            </a:r>
            <a:r>
              <a:rPr lang="ro-RO" sz="3200" dirty="0" err="1">
                <a:solidFill>
                  <a:schemeClr val="bg1"/>
                </a:solidFill>
              </a:rPr>
              <a:t>contain</a:t>
            </a:r>
            <a:r>
              <a:rPr lang="ro-RO" sz="3200" dirty="0">
                <a:solidFill>
                  <a:schemeClr val="bg1"/>
                </a:solidFill>
              </a:rPr>
              <a:t> </a:t>
            </a:r>
            <a:r>
              <a:rPr lang="ro-RO" sz="3200" dirty="0" err="1">
                <a:solidFill>
                  <a:schemeClr val="bg1"/>
                </a:solidFill>
              </a:rPr>
              <a:t>the</a:t>
            </a:r>
            <a:r>
              <a:rPr lang="ro-RO" sz="3200" dirty="0">
                <a:solidFill>
                  <a:schemeClr val="bg1"/>
                </a:solidFill>
              </a:rPr>
              <a:t> </a:t>
            </a:r>
            <a:r>
              <a:rPr lang="ro-RO" sz="3200" dirty="0" err="1">
                <a:solidFill>
                  <a:schemeClr val="bg1"/>
                </a:solidFill>
              </a:rPr>
              <a:t>weights</a:t>
            </a:r>
            <a:r>
              <a:rPr lang="ro-RO" sz="3200" dirty="0">
                <a:solidFill>
                  <a:schemeClr val="bg1"/>
                </a:solidFill>
              </a:rPr>
              <a:t> </a:t>
            </a:r>
            <a:r>
              <a:rPr lang="ro-RO" sz="3200" dirty="0" err="1">
                <a:solidFill>
                  <a:schemeClr val="bg1"/>
                </a:solidFill>
              </a:rPr>
              <a:t>that</a:t>
            </a:r>
            <a:r>
              <a:rPr lang="ro-RO" sz="3200" dirty="0">
                <a:solidFill>
                  <a:schemeClr val="bg1"/>
                </a:solidFill>
              </a:rPr>
              <a:t> </a:t>
            </a:r>
            <a:r>
              <a:rPr lang="ro-RO" sz="3200" dirty="0" err="1">
                <a:solidFill>
                  <a:schemeClr val="bg1"/>
                </a:solidFill>
              </a:rPr>
              <a:t>the</a:t>
            </a:r>
            <a:r>
              <a:rPr lang="ro-RO" sz="3200" dirty="0">
                <a:solidFill>
                  <a:schemeClr val="bg1"/>
                </a:solidFill>
              </a:rPr>
              <a:t> </a:t>
            </a:r>
            <a:r>
              <a:rPr lang="ro-RO" sz="3200" dirty="0" err="1">
                <a:solidFill>
                  <a:schemeClr val="bg1"/>
                </a:solidFill>
              </a:rPr>
              <a:t>network</a:t>
            </a:r>
            <a:r>
              <a:rPr lang="ro-RO" sz="3200" dirty="0">
                <a:solidFill>
                  <a:schemeClr val="bg1"/>
                </a:solidFill>
              </a:rPr>
              <a:t> </a:t>
            </a:r>
            <a:r>
              <a:rPr lang="ro-RO" sz="3200" dirty="0" err="1">
                <a:solidFill>
                  <a:schemeClr val="bg1"/>
                </a:solidFill>
              </a:rPr>
              <a:t>needs</a:t>
            </a:r>
            <a:r>
              <a:rPr lang="ro-RO" sz="3200" dirty="0">
                <a:solidFill>
                  <a:schemeClr val="bg1"/>
                </a:solidFill>
              </a:rPr>
              <a:t> </a:t>
            </a:r>
            <a:r>
              <a:rPr lang="ro-RO" sz="3200" dirty="0" err="1">
                <a:solidFill>
                  <a:schemeClr val="bg1"/>
                </a:solidFill>
              </a:rPr>
              <a:t>to</a:t>
            </a:r>
            <a:r>
              <a:rPr lang="ro-RO" sz="3200" dirty="0">
                <a:solidFill>
                  <a:schemeClr val="bg1"/>
                </a:solidFill>
              </a:rPr>
              <a:t> </a:t>
            </a:r>
            <a:r>
              <a:rPr lang="ro-RO" sz="3200" dirty="0" err="1">
                <a:solidFill>
                  <a:schemeClr val="bg1"/>
                </a:solidFill>
              </a:rPr>
              <a:t>learn</a:t>
            </a:r>
            <a:r>
              <a:rPr lang="ro-RO" sz="3200" dirty="0">
                <a:solidFill>
                  <a:schemeClr val="bg1"/>
                </a:solidFill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o-RO" sz="32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E14BFA-AC45-9144-B48A-44413FFA9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875" y="3325851"/>
            <a:ext cx="62103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81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8E0AD-AC27-AE4B-AC65-82DA8ADC9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146" y="227609"/>
            <a:ext cx="9905998" cy="1478570"/>
          </a:xfrm>
        </p:spPr>
        <p:txBody>
          <a:bodyPr/>
          <a:lstStyle/>
          <a:p>
            <a:r>
              <a:rPr lang="ro-RO" dirty="0" err="1">
                <a:solidFill>
                  <a:schemeClr val="bg1"/>
                </a:solidFill>
              </a:rPr>
              <a:t>Pooling</a:t>
            </a:r>
            <a:r>
              <a:rPr lang="ro-RO" dirty="0">
                <a:solidFill>
                  <a:schemeClr val="bg1"/>
                </a:solidFill>
              </a:rPr>
              <a:t>(</a:t>
            </a:r>
            <a:r>
              <a:rPr lang="ro-RO" dirty="0" err="1">
                <a:solidFill>
                  <a:schemeClr val="bg1"/>
                </a:solidFill>
              </a:rPr>
              <a:t>subsampling</a:t>
            </a:r>
            <a:r>
              <a:rPr lang="ro-RO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2CED695-F7AE-724E-B9F2-16D86CF97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2146" y="3939135"/>
            <a:ext cx="7686872" cy="2015615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8830A4-61EA-D74A-87C4-2EDD18F9D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146" y="1321094"/>
            <a:ext cx="7686872" cy="15861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2C7788-CB0C-124C-9BD0-E7CA35834579}"/>
              </a:ext>
            </a:extLst>
          </p:cNvPr>
          <p:cNvSpPr txBox="1"/>
          <p:nvPr/>
        </p:nvSpPr>
        <p:spPr>
          <a:xfrm>
            <a:off x="1182146" y="3100039"/>
            <a:ext cx="2709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b="1" dirty="0">
                <a:solidFill>
                  <a:schemeClr val="bg1"/>
                </a:solidFill>
              </a:rPr>
              <a:t>DROPOUT</a:t>
            </a:r>
          </a:p>
        </p:txBody>
      </p:sp>
    </p:spTree>
    <p:extLst>
      <p:ext uri="{BB962C8B-B14F-4D97-AF65-F5344CB8AC3E}">
        <p14:creationId xmlns:p14="http://schemas.microsoft.com/office/powerpoint/2010/main" val="1202673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02A85-3981-8F4B-A0E9-B2C1D7394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solidFill>
                  <a:schemeClr val="bg1"/>
                </a:solidFill>
              </a:rPr>
              <a:t>Putting</a:t>
            </a:r>
            <a:r>
              <a:rPr lang="ro-RO" dirty="0">
                <a:solidFill>
                  <a:schemeClr val="bg1"/>
                </a:solidFill>
              </a:rPr>
              <a:t> it </a:t>
            </a:r>
            <a:r>
              <a:rPr lang="ro-RO" dirty="0" err="1">
                <a:solidFill>
                  <a:schemeClr val="bg1"/>
                </a:solidFill>
              </a:rPr>
              <a:t>all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togheter</a:t>
            </a:r>
            <a:endParaRPr lang="ro-RO" dirty="0">
              <a:solidFill>
                <a:schemeClr val="bg1"/>
              </a:solidFill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195002A-49BD-0340-A441-331AD7C94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648" y="2282942"/>
            <a:ext cx="10681324" cy="3783322"/>
          </a:xfrm>
        </p:spPr>
      </p:pic>
    </p:spTree>
    <p:extLst>
      <p:ext uri="{BB962C8B-B14F-4D97-AF65-F5344CB8AC3E}">
        <p14:creationId xmlns:p14="http://schemas.microsoft.com/office/powerpoint/2010/main" val="84064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B3B29-AA19-5C42-9421-24F835A40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solidFill>
                  <a:schemeClr val="bg1"/>
                </a:solidFill>
              </a:rPr>
              <a:t>Patterns</a:t>
            </a:r>
            <a:r>
              <a:rPr lang="ro-RO" dirty="0">
                <a:solidFill>
                  <a:schemeClr val="bg1"/>
                </a:solidFill>
              </a:rPr>
              <a:t> (</a:t>
            </a:r>
            <a:r>
              <a:rPr lang="ro-RO" dirty="0" err="1">
                <a:solidFill>
                  <a:schemeClr val="bg1"/>
                </a:solidFill>
              </a:rPr>
              <a:t>because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everyone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loves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them</a:t>
            </a:r>
            <a:r>
              <a:rPr lang="ro-RO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5D340-C3AB-B34D-B4A0-DDAE90254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06498"/>
            <a:ext cx="9905999" cy="460545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ro-RO" dirty="0" err="1">
                <a:solidFill>
                  <a:schemeClr val="bg1"/>
                </a:solidFill>
              </a:rPr>
              <a:t>CNNs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have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two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parts</a:t>
            </a:r>
            <a:r>
              <a:rPr lang="ro-RO" dirty="0">
                <a:solidFill>
                  <a:schemeClr val="bg1"/>
                </a:solidFill>
              </a:rPr>
              <a:t>: a </a:t>
            </a:r>
            <a:r>
              <a:rPr lang="ro-RO" dirty="0" err="1">
                <a:solidFill>
                  <a:schemeClr val="bg1"/>
                </a:solidFill>
              </a:rPr>
              <a:t>feature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extraction</a:t>
            </a:r>
            <a:r>
              <a:rPr lang="ro-RO" dirty="0">
                <a:solidFill>
                  <a:schemeClr val="bg1"/>
                </a:solidFill>
              </a:rPr>
              <a:t> part </a:t>
            </a:r>
            <a:r>
              <a:rPr lang="ro-RO" dirty="0" err="1">
                <a:solidFill>
                  <a:schemeClr val="bg1"/>
                </a:solidFill>
              </a:rPr>
              <a:t>which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consists</a:t>
            </a:r>
            <a:r>
              <a:rPr lang="ro-RO" dirty="0">
                <a:solidFill>
                  <a:schemeClr val="bg1"/>
                </a:solidFill>
              </a:rPr>
              <a:t> of a </a:t>
            </a:r>
            <a:r>
              <a:rPr lang="ro-RO" dirty="0" err="1">
                <a:solidFill>
                  <a:schemeClr val="bg1"/>
                </a:solidFill>
              </a:rPr>
              <a:t>series</a:t>
            </a:r>
            <a:r>
              <a:rPr lang="ro-RO" dirty="0">
                <a:solidFill>
                  <a:schemeClr val="bg1"/>
                </a:solidFill>
              </a:rPr>
              <a:t> of </a:t>
            </a:r>
            <a:r>
              <a:rPr lang="ro-RO" dirty="0" err="1">
                <a:solidFill>
                  <a:schemeClr val="bg1"/>
                </a:solidFill>
              </a:rPr>
              <a:t>convolutional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layers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and</a:t>
            </a:r>
            <a:r>
              <a:rPr lang="ro-RO" dirty="0">
                <a:solidFill>
                  <a:schemeClr val="bg1"/>
                </a:solidFill>
              </a:rPr>
              <a:t> a </a:t>
            </a:r>
            <a:r>
              <a:rPr lang="ro-RO" dirty="0" err="1">
                <a:solidFill>
                  <a:schemeClr val="bg1"/>
                </a:solidFill>
              </a:rPr>
              <a:t>classification</a:t>
            </a:r>
            <a:r>
              <a:rPr lang="ro-RO" dirty="0">
                <a:solidFill>
                  <a:schemeClr val="bg1"/>
                </a:solidFill>
              </a:rPr>
              <a:t> part </a:t>
            </a:r>
            <a:r>
              <a:rPr lang="ro-RO" dirty="0" err="1">
                <a:solidFill>
                  <a:schemeClr val="bg1"/>
                </a:solidFill>
              </a:rPr>
              <a:t>that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consists</a:t>
            </a:r>
            <a:r>
              <a:rPr lang="ro-RO" dirty="0">
                <a:solidFill>
                  <a:schemeClr val="bg1"/>
                </a:solidFill>
              </a:rPr>
              <a:t> of a </a:t>
            </a:r>
            <a:r>
              <a:rPr lang="ro-RO" dirty="0" err="1">
                <a:solidFill>
                  <a:schemeClr val="bg1"/>
                </a:solidFill>
              </a:rPr>
              <a:t>series</a:t>
            </a:r>
            <a:r>
              <a:rPr lang="ro-RO" dirty="0">
                <a:solidFill>
                  <a:schemeClr val="bg1"/>
                </a:solidFill>
              </a:rPr>
              <a:t> of </a:t>
            </a:r>
            <a:r>
              <a:rPr lang="ro-RO" dirty="0" err="1">
                <a:solidFill>
                  <a:schemeClr val="bg1"/>
                </a:solidFill>
              </a:rPr>
              <a:t>fully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connected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layers</a:t>
            </a:r>
            <a:r>
              <a:rPr lang="ro-RO" dirty="0">
                <a:solidFill>
                  <a:schemeClr val="bg1"/>
                </a:solidFill>
              </a:rPr>
              <a:t>. </a:t>
            </a:r>
            <a:r>
              <a:rPr lang="ro-RO" dirty="0" err="1">
                <a:solidFill>
                  <a:schemeClr val="bg1"/>
                </a:solidFill>
              </a:rPr>
              <a:t>Use</a:t>
            </a:r>
            <a:r>
              <a:rPr lang="ro-RO" dirty="0">
                <a:solidFill>
                  <a:schemeClr val="bg1"/>
                </a:solidFill>
              </a:rPr>
              <a:t> RELU for </a:t>
            </a:r>
            <a:r>
              <a:rPr lang="ro-RO" dirty="0" err="1">
                <a:solidFill>
                  <a:schemeClr val="bg1"/>
                </a:solidFill>
              </a:rPr>
              <a:t>hidden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layers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and</a:t>
            </a:r>
            <a:r>
              <a:rPr lang="ro-RO" dirty="0">
                <a:solidFill>
                  <a:schemeClr val="bg1"/>
                </a:solidFill>
              </a:rPr>
              <a:t> SOFTMAX for </a:t>
            </a:r>
            <a:r>
              <a:rPr lang="ro-RO" dirty="0" err="1">
                <a:solidFill>
                  <a:schemeClr val="bg1"/>
                </a:solidFill>
              </a:rPr>
              <a:t>classification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layer</a:t>
            </a:r>
            <a:endParaRPr lang="ro-RO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ro-RO" dirty="0">
                <a:solidFill>
                  <a:schemeClr val="bg1"/>
                </a:solidFill>
              </a:rPr>
              <a:t>As </a:t>
            </a:r>
            <a:r>
              <a:rPr lang="ro-RO" dirty="0" err="1">
                <a:solidFill>
                  <a:schemeClr val="bg1"/>
                </a:solidFill>
              </a:rPr>
              <a:t>the</a:t>
            </a:r>
            <a:r>
              <a:rPr lang="ro-RO" dirty="0">
                <a:solidFill>
                  <a:schemeClr val="bg1"/>
                </a:solidFill>
              </a:rPr>
              <a:t> input (</a:t>
            </a:r>
            <a:r>
              <a:rPr lang="ro-RO" dirty="0" err="1">
                <a:solidFill>
                  <a:schemeClr val="bg1"/>
                </a:solidFill>
              </a:rPr>
              <a:t>image</a:t>
            </a:r>
            <a:r>
              <a:rPr lang="ro-RO" dirty="0">
                <a:solidFill>
                  <a:schemeClr val="bg1"/>
                </a:solidFill>
              </a:rPr>
              <a:t>) </a:t>
            </a:r>
            <a:r>
              <a:rPr lang="ro-RO" dirty="0" err="1">
                <a:solidFill>
                  <a:schemeClr val="bg1"/>
                </a:solidFill>
              </a:rPr>
              <a:t>passes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through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the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network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depth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is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increasing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and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dimension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is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decreasing</a:t>
            </a:r>
            <a:r>
              <a:rPr lang="ro-RO" dirty="0">
                <a:solidFill>
                  <a:schemeClr val="bg1"/>
                </a:solidFill>
              </a:rPr>
              <a:t>. </a:t>
            </a:r>
            <a:r>
              <a:rPr lang="ro-RO" dirty="0" err="1">
                <a:solidFill>
                  <a:schemeClr val="bg1"/>
                </a:solidFill>
              </a:rPr>
              <a:t>This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translates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to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that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network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is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learning</a:t>
            </a:r>
            <a:r>
              <a:rPr lang="ro-RO" dirty="0">
                <a:solidFill>
                  <a:schemeClr val="bg1"/>
                </a:solidFill>
              </a:rPr>
              <a:t> more complex </a:t>
            </a:r>
            <a:r>
              <a:rPr lang="ro-RO" dirty="0" err="1">
                <a:solidFill>
                  <a:schemeClr val="bg1"/>
                </a:solidFill>
              </a:rPr>
              <a:t>features</a:t>
            </a:r>
            <a:r>
              <a:rPr lang="ro-RO" dirty="0">
                <a:solidFill>
                  <a:schemeClr val="bg1"/>
                </a:solidFill>
              </a:rPr>
              <a:t> as </a:t>
            </a:r>
            <a:r>
              <a:rPr lang="ro-RO" dirty="0" err="1">
                <a:solidFill>
                  <a:schemeClr val="bg1"/>
                </a:solidFill>
              </a:rPr>
              <a:t>the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image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passes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through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the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network</a:t>
            </a:r>
            <a:endParaRPr lang="ro-RO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ro-RO" dirty="0" err="1">
                <a:solidFill>
                  <a:schemeClr val="bg1"/>
                </a:solidFill>
              </a:rPr>
              <a:t>Last</a:t>
            </a:r>
            <a:r>
              <a:rPr lang="ro-RO" dirty="0">
                <a:solidFill>
                  <a:schemeClr val="bg1"/>
                </a:solidFill>
              </a:rPr>
              <a:t> part of </a:t>
            </a:r>
            <a:r>
              <a:rPr lang="ro-RO" dirty="0" err="1">
                <a:solidFill>
                  <a:schemeClr val="bg1"/>
                </a:solidFill>
              </a:rPr>
              <a:t>the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network</a:t>
            </a:r>
            <a:r>
              <a:rPr lang="ro-RO" dirty="0">
                <a:solidFill>
                  <a:schemeClr val="bg1"/>
                </a:solidFill>
              </a:rPr>
              <a:t> are </a:t>
            </a:r>
            <a:r>
              <a:rPr lang="ro-RO" dirty="0" err="1">
                <a:solidFill>
                  <a:schemeClr val="bg1"/>
                </a:solidFill>
              </a:rPr>
              <a:t>fully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connected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layers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that</a:t>
            </a:r>
            <a:r>
              <a:rPr lang="ro-RO" dirty="0">
                <a:solidFill>
                  <a:schemeClr val="bg1"/>
                </a:solidFill>
              </a:rPr>
              <a:t> </a:t>
            </a:r>
            <a:r>
              <a:rPr lang="ro-RO" dirty="0" err="1">
                <a:solidFill>
                  <a:schemeClr val="bg1"/>
                </a:solidFill>
              </a:rPr>
              <a:t>decresease</a:t>
            </a:r>
            <a:r>
              <a:rPr lang="ro-RO" dirty="0">
                <a:solidFill>
                  <a:schemeClr val="bg1"/>
                </a:solidFill>
              </a:rPr>
              <a:t> in </a:t>
            </a:r>
            <a:r>
              <a:rPr lang="ro-RO" dirty="0" err="1">
                <a:solidFill>
                  <a:schemeClr val="bg1"/>
                </a:solidFill>
              </a:rPr>
              <a:t>size</a:t>
            </a:r>
            <a:endParaRPr lang="ro-R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866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43560-F2FA-1F4C-8768-81092919B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solidFill>
                  <a:schemeClr val="bg1"/>
                </a:solidFill>
              </a:rPr>
              <a:t>Alexnet</a:t>
            </a:r>
            <a:endParaRPr lang="ro-RO" dirty="0">
              <a:solidFill>
                <a:schemeClr val="bg1"/>
              </a:solidFill>
            </a:endParaRP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B782D45-6C75-314C-892A-31256083A4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8749" y="1616927"/>
            <a:ext cx="9652967" cy="4739268"/>
          </a:xfrm>
        </p:spPr>
      </p:pic>
    </p:spTree>
    <p:extLst>
      <p:ext uri="{BB962C8B-B14F-4D97-AF65-F5344CB8AC3E}">
        <p14:creationId xmlns:p14="http://schemas.microsoft.com/office/powerpoint/2010/main" val="7324399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196</TotalTime>
  <Words>528</Words>
  <Application>Microsoft Macintosh PowerPoint</Application>
  <PresentationFormat>Widescreen</PresentationFormat>
  <Paragraphs>44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Trebuchet MS</vt:lpstr>
      <vt:lpstr>Tw Cen MT</vt:lpstr>
      <vt:lpstr>Wingdings</vt:lpstr>
      <vt:lpstr>Circuit</vt:lpstr>
      <vt:lpstr>Convolutional neural networks(CNN)  – not that CNN  </vt:lpstr>
      <vt:lpstr>CNNs work in the same way as regular ANN, each layer of a CNN finds succesively complex features</vt:lpstr>
      <vt:lpstr>PowerPoint Presentation</vt:lpstr>
      <vt:lpstr>Why are convolutions better that fully connected networks?</vt:lpstr>
      <vt:lpstr>PowerPoint Presentation</vt:lpstr>
      <vt:lpstr>Pooling(subsampling)</vt:lpstr>
      <vt:lpstr>Putting it all togheter</vt:lpstr>
      <vt:lpstr>Patterns (because everyone loves them)</vt:lpstr>
      <vt:lpstr>Alexnet</vt:lpstr>
      <vt:lpstr>PowerPoint Presentation</vt:lpstr>
      <vt:lpstr>VGG -  Visual Geometry Group at Oxford University</vt:lpstr>
      <vt:lpstr>PowerPoint Presentation</vt:lpstr>
      <vt:lpstr>Inception/ googlenet</vt:lpstr>
      <vt:lpstr>Inception module</vt:lpstr>
      <vt:lpstr>PowerPoint Presentation</vt:lpstr>
      <vt:lpstr>RESNET </vt:lpstr>
      <vt:lpstr>Residual block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Convolutional neural networks(CNN – not that CNN  )</dc:title>
  <dc:creator>Microsoft Office User</dc:creator>
  <cp:lastModifiedBy>Microsoft Office User</cp:lastModifiedBy>
  <cp:revision>14</cp:revision>
  <dcterms:created xsi:type="dcterms:W3CDTF">2019-09-26T11:32:42Z</dcterms:created>
  <dcterms:modified xsi:type="dcterms:W3CDTF">2019-09-26T14:49:41Z</dcterms:modified>
</cp:coreProperties>
</file>